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2" Type="http://schemas.openxmlformats.org/officeDocument/2006/relationships/slide" Target="slides/slide7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28e25a3d52e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28e25a3d52e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97915095ed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97915095ed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298981a41cd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298981a41cd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297915095ed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297915095ed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98981a41cd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298981a41cd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98981a41cd_1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298981a41cd_1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2.png"/><Relationship Id="rId5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idx="1" type="subTitle"/>
          </p:nvPr>
        </p:nvSpPr>
        <p:spPr>
          <a:xfrm>
            <a:off x="546450" y="194110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3"/>
          <p:cNvSpPr txBox="1"/>
          <p:nvPr/>
        </p:nvSpPr>
        <p:spPr>
          <a:xfrm>
            <a:off x="1739825" y="800875"/>
            <a:ext cx="20700" cy="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13"/>
          <p:cNvSpPr txBox="1"/>
          <p:nvPr/>
        </p:nvSpPr>
        <p:spPr>
          <a:xfrm>
            <a:off x="2770675" y="753050"/>
            <a:ext cx="3815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7" name="Google Shape;5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87525"/>
            <a:ext cx="9203101" cy="5291625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3"/>
          <p:cNvSpPr txBox="1"/>
          <p:nvPr/>
        </p:nvSpPr>
        <p:spPr>
          <a:xfrm>
            <a:off x="909000" y="1582900"/>
            <a:ext cx="409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13"/>
          <p:cNvSpPr txBox="1"/>
          <p:nvPr/>
        </p:nvSpPr>
        <p:spPr>
          <a:xfrm>
            <a:off x="460600" y="1582900"/>
            <a:ext cx="5106900" cy="9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6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Отражение разума</a:t>
            </a:r>
            <a:r>
              <a:rPr lang="ru" sz="3600">
                <a:solidFill>
                  <a:srgbClr val="C9DAF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3600">
              <a:solidFill>
                <a:srgbClr val="C9DAF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63850"/>
            <a:ext cx="9264275" cy="592905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/>
          <p:cNvSpPr txBox="1"/>
          <p:nvPr/>
        </p:nvSpPr>
        <p:spPr>
          <a:xfrm>
            <a:off x="0" y="4181625"/>
            <a:ext cx="9264300" cy="1015800"/>
          </a:xfrm>
          <a:prstGeom prst="rect">
            <a:avLst/>
          </a:prstGeom>
          <a:solidFill>
            <a:srgbClr val="00448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 u="sng">
                <a:solidFill>
                  <a:srgbClr val="18181A"/>
                </a:solidFill>
                <a:highlight>
                  <a:schemeClr val="accent6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Качество</a:t>
            </a:r>
            <a:r>
              <a:rPr lang="ru" sz="1800">
                <a:solidFill>
                  <a:srgbClr val="18181A"/>
                </a:solidFill>
                <a:highlight>
                  <a:schemeClr val="accent6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r>
              <a:rPr lang="ru" sz="1800">
                <a:solidFill>
                  <a:schemeClr val="dk2"/>
                </a:solidFill>
                <a:highlight>
                  <a:schemeClr val="accent6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ru" sz="1800">
                <a:solidFill>
                  <a:srgbClr val="18181A"/>
                </a:solidFill>
                <a:highlight>
                  <a:schemeClr val="accent6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Выбор личного психолога - задача непростая. И мы предоставляем Вам возможность выбрать из большого количества профессионалов и сделать это ЛЕГКО, БЫСТРО и БЕЗОПАСНО! </a:t>
            </a:r>
            <a:endParaRPr sz="1800">
              <a:solidFill>
                <a:srgbClr val="18181A"/>
              </a:solidFill>
              <a:highlight>
                <a:schemeClr val="accent6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6" name="Google Shape;66;p14"/>
          <p:cNvSpPr txBox="1"/>
          <p:nvPr>
            <p:ph idx="1" type="body"/>
          </p:nvPr>
        </p:nvSpPr>
        <p:spPr>
          <a:xfrm>
            <a:off x="0" y="2912925"/>
            <a:ext cx="9264300" cy="1268700"/>
          </a:xfrm>
          <a:prstGeom prst="rect">
            <a:avLst/>
          </a:prstGeom>
          <a:solidFill>
            <a:srgbClr val="004481"/>
          </a:solidFill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ru" u="sng">
                <a:solidFill>
                  <a:srgbClr val="18181A"/>
                </a:solidFill>
                <a:highlight>
                  <a:schemeClr val="accent6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Актуальность</a:t>
            </a:r>
            <a:r>
              <a:rPr lang="ru">
                <a:solidFill>
                  <a:srgbClr val="18181A"/>
                </a:solidFill>
                <a:highlight>
                  <a:schemeClr val="accent6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r>
              <a:rPr lang="ru">
                <a:highlight>
                  <a:schemeClr val="accent6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ru">
                <a:solidFill>
                  <a:srgbClr val="18181A"/>
                </a:solidFill>
                <a:highlight>
                  <a:schemeClr val="accent6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В 21 веке ментальное здоровье людей стало таким же важным аспектом жизни как и физическое здоровье, и в нашем быстром и напряженном мире оно часто поддается большому влиянию. </a:t>
            </a:r>
            <a:endParaRPr>
              <a:solidFill>
                <a:srgbClr val="18181A"/>
              </a:solidFill>
              <a:highlight>
                <a:schemeClr val="accent6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7" name="Google Shape;67;p14"/>
          <p:cNvSpPr txBox="1"/>
          <p:nvPr>
            <p:ph type="title"/>
          </p:nvPr>
        </p:nvSpPr>
        <p:spPr>
          <a:xfrm>
            <a:off x="34375" y="30400"/>
            <a:ext cx="4631700" cy="572700"/>
          </a:xfrm>
          <a:prstGeom prst="rect">
            <a:avLst/>
          </a:prstGeom>
          <a:solidFill>
            <a:srgbClr val="50AFC3"/>
          </a:solidFill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rgbClr val="0000FF"/>
                </a:solidFill>
                <a:highlight>
                  <a:srgbClr val="50AFC3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Зачем нужен наш сайт?</a:t>
            </a:r>
            <a:endParaRPr b="1">
              <a:solidFill>
                <a:srgbClr val="0000FF"/>
              </a:solidFill>
              <a:highlight>
                <a:srgbClr val="50AFC3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05425"/>
            <a:ext cx="9191124" cy="497535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5"/>
          <p:cNvSpPr txBox="1"/>
          <p:nvPr>
            <p:ph idx="1" type="body"/>
          </p:nvPr>
        </p:nvSpPr>
        <p:spPr>
          <a:xfrm>
            <a:off x="311700" y="795575"/>
            <a:ext cx="8520600" cy="13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ru" u="sng">
                <a:solidFill>
                  <a:schemeClr val="dk1"/>
                </a:solidFill>
                <a:highlight>
                  <a:schemeClr val="accent6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Мы - “Кофеёк Team”</a:t>
            </a:r>
            <a:r>
              <a:rPr lang="ru">
                <a:solidFill>
                  <a:schemeClr val="dk1"/>
                </a:solidFill>
                <a:highlight>
                  <a:schemeClr val="accent6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 и наша миссия  </a:t>
            </a:r>
            <a:r>
              <a:rPr lang="ru">
                <a:solidFill>
                  <a:schemeClr val="dk1"/>
                </a:solidFill>
                <a:highlight>
                  <a:schemeClr val="accent6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заключается</a:t>
            </a:r>
            <a:r>
              <a:rPr lang="ru">
                <a:solidFill>
                  <a:schemeClr val="dk1"/>
                </a:solidFill>
                <a:highlight>
                  <a:schemeClr val="accent6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в том чтобы помочь людям </a:t>
            </a:r>
            <a:r>
              <a:rPr lang="ru">
                <a:solidFill>
                  <a:schemeClr val="dk1"/>
                </a:solidFill>
                <a:highlight>
                  <a:schemeClr val="accent6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справляться</a:t>
            </a:r>
            <a:r>
              <a:rPr lang="ru">
                <a:solidFill>
                  <a:schemeClr val="dk1"/>
                </a:solidFill>
                <a:highlight>
                  <a:schemeClr val="accent6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с жизненными </a:t>
            </a:r>
            <a:r>
              <a:rPr lang="ru">
                <a:solidFill>
                  <a:schemeClr val="dk1"/>
                </a:solidFill>
                <a:highlight>
                  <a:schemeClr val="accent6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проблемами</a:t>
            </a:r>
            <a:r>
              <a:rPr lang="ru">
                <a:solidFill>
                  <a:schemeClr val="dk1"/>
                </a:solidFill>
                <a:highlight>
                  <a:schemeClr val="accent6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. Мы знаем как тяжело и одиноко бывает в нашем современном мире. Но мы сделаем все возможное чтобы вы чувствовали что вы не одни, что помощь есть. </a:t>
            </a:r>
            <a:r>
              <a:rPr b="1" lang="ru" u="sng">
                <a:solidFill>
                  <a:schemeClr val="dk1"/>
                </a:solidFill>
                <a:highlight>
                  <a:schemeClr val="accent6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Выход есть!</a:t>
            </a:r>
            <a:endParaRPr b="1" u="sng">
              <a:highlight>
                <a:schemeClr val="accent6"/>
              </a:highlight>
            </a:endParaRPr>
          </a:p>
        </p:txBody>
      </p:sp>
      <p:sp>
        <p:nvSpPr>
          <p:cNvPr id="74" name="Google Shape;74;p15"/>
          <p:cNvSpPr txBox="1"/>
          <p:nvPr>
            <p:ph type="title"/>
          </p:nvPr>
        </p:nvSpPr>
        <p:spPr>
          <a:xfrm>
            <a:off x="2917325" y="55350"/>
            <a:ext cx="2266200" cy="572700"/>
          </a:xfrm>
          <a:prstGeom prst="rect">
            <a:avLst/>
          </a:prstGeom>
          <a:solidFill>
            <a:srgbClr val="C4D2EC"/>
          </a:solidFill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rgbClr val="0000FF"/>
                </a:solidFill>
                <a:highlight>
                  <a:srgbClr val="C4D2EC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Наша миссия</a:t>
            </a:r>
            <a:endParaRPr b="1">
              <a:solidFill>
                <a:srgbClr val="0000FF"/>
              </a:solidFill>
              <a:highlight>
                <a:srgbClr val="C4D2EC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251224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6"/>
          <p:cNvSpPr txBox="1"/>
          <p:nvPr>
            <p:ph idx="1" type="body"/>
          </p:nvPr>
        </p:nvSpPr>
        <p:spPr>
          <a:xfrm>
            <a:off x="129900" y="872875"/>
            <a:ext cx="5067300" cy="2567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chemeClr val="dk1"/>
                </a:solidFill>
                <a:highlight>
                  <a:schemeClr val="accent6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Контент-менеджер(Николай)</a:t>
            </a:r>
            <a:endParaRPr b="1">
              <a:solidFill>
                <a:schemeClr val="dk1"/>
              </a:solidFill>
              <a:highlight>
                <a:schemeClr val="accent6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ru">
                <a:solidFill>
                  <a:schemeClr val="dk1"/>
                </a:solidFill>
                <a:highlight>
                  <a:schemeClr val="accent6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Дизайнер 1 (Юлия)</a:t>
            </a:r>
            <a:endParaRPr b="1">
              <a:solidFill>
                <a:schemeClr val="dk1"/>
              </a:solidFill>
              <a:highlight>
                <a:schemeClr val="accent6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ru">
                <a:solidFill>
                  <a:schemeClr val="dk1"/>
                </a:solidFill>
                <a:highlight>
                  <a:schemeClr val="accent6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Руководитель(Игорь)</a:t>
            </a:r>
            <a:endParaRPr b="1">
              <a:solidFill>
                <a:schemeClr val="dk1"/>
              </a:solidFill>
              <a:highlight>
                <a:schemeClr val="accent6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ru">
                <a:solidFill>
                  <a:schemeClr val="dk1"/>
                </a:solidFill>
                <a:highlight>
                  <a:schemeClr val="accent6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Программист(Артем)</a:t>
            </a:r>
            <a:endParaRPr b="1">
              <a:solidFill>
                <a:schemeClr val="dk1"/>
              </a:solidFill>
              <a:highlight>
                <a:schemeClr val="accent6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>
                <a:solidFill>
                  <a:schemeClr val="dk1"/>
                </a:solidFill>
                <a:highlight>
                  <a:schemeClr val="accent6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Дизайнер 2 (Алина)</a:t>
            </a:r>
            <a:endParaRPr b="1">
              <a:solidFill>
                <a:schemeClr val="dk1"/>
              </a:solidFill>
              <a:highlight>
                <a:schemeClr val="accent6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1" name="Google Shape;81;p16"/>
          <p:cNvSpPr txBox="1"/>
          <p:nvPr>
            <p:ph type="title"/>
          </p:nvPr>
        </p:nvSpPr>
        <p:spPr>
          <a:xfrm>
            <a:off x="1541475" y="112150"/>
            <a:ext cx="5125800" cy="572700"/>
          </a:xfrm>
          <a:prstGeom prst="rect">
            <a:avLst/>
          </a:prstGeom>
          <a:solidFill>
            <a:srgbClr val="F6E6E7"/>
          </a:solidFill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000FF"/>
                </a:solidFill>
              </a:rPr>
              <a:t>             </a:t>
            </a:r>
            <a:r>
              <a:rPr b="1" lang="ru" sz="3355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Роли в команде</a:t>
            </a:r>
            <a:endParaRPr b="1" sz="3355">
              <a:solidFill>
                <a:srgbClr val="0000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7"/>
          <p:cNvSpPr txBox="1"/>
          <p:nvPr/>
        </p:nvSpPr>
        <p:spPr>
          <a:xfrm>
            <a:off x="132000" y="138800"/>
            <a:ext cx="8700300" cy="516900"/>
          </a:xfrm>
          <a:prstGeom prst="rect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700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Задачи нашей команды для реализации цели </a:t>
            </a:r>
            <a:endParaRPr b="1" sz="2700">
              <a:solidFill>
                <a:srgbClr val="0000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88" name="Google Shape;8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66350"/>
            <a:ext cx="9143999" cy="388385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8"/>
          <p:cNvPicPr preferRelativeResize="0"/>
          <p:nvPr/>
        </p:nvPicPr>
        <p:blipFill rotWithShape="1">
          <a:blip r:embed="rId3">
            <a:alphaModFix/>
          </a:blip>
          <a:srcRect b="-12010" l="0" r="0" t="12010"/>
          <a:stretch/>
        </p:blipFill>
        <p:spPr>
          <a:xfrm>
            <a:off x="0" y="242825"/>
            <a:ext cx="4519502" cy="29573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94" name="Google Shape;94;p18"/>
          <p:cNvPicPr preferRelativeResize="0"/>
          <p:nvPr/>
        </p:nvPicPr>
        <p:blipFill rotWithShape="1">
          <a:blip r:embed="rId4">
            <a:alphaModFix/>
          </a:blip>
          <a:srcRect b="3445" l="0" r="0" t="6367"/>
          <a:stretch/>
        </p:blipFill>
        <p:spPr>
          <a:xfrm>
            <a:off x="2188375" y="2939075"/>
            <a:ext cx="2455925" cy="1294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8"/>
          <p:cNvPicPr preferRelativeResize="0"/>
          <p:nvPr/>
        </p:nvPicPr>
        <p:blipFill rotWithShape="1">
          <a:blip r:embed="rId5">
            <a:alphaModFix/>
          </a:blip>
          <a:srcRect b="0" l="0" r="0" t="7355"/>
          <a:stretch/>
        </p:blipFill>
        <p:spPr>
          <a:xfrm>
            <a:off x="0" y="2912800"/>
            <a:ext cx="2188373" cy="1347249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8"/>
          <p:cNvSpPr txBox="1"/>
          <p:nvPr/>
        </p:nvSpPr>
        <p:spPr>
          <a:xfrm>
            <a:off x="4884000" y="1815875"/>
            <a:ext cx="3874200" cy="2678100"/>
          </a:xfrm>
          <a:prstGeom prst="rect">
            <a:avLst/>
          </a:prstGeom>
          <a:solidFill>
            <a:srgbClr val="C4D2EC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rgbClr val="18181A"/>
                </a:solidFill>
                <a:highlight>
                  <a:srgbClr val="C4D2EC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На сайте будут такие основные функции как:</a:t>
            </a:r>
            <a:endParaRPr b="1" sz="1800">
              <a:solidFill>
                <a:srgbClr val="18181A"/>
              </a:solidFill>
              <a:highlight>
                <a:srgbClr val="C4D2EC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18181A"/>
              </a:buClr>
              <a:buSzPts val="1800"/>
              <a:buFont typeface="Times New Roman"/>
              <a:buAutoNum type="arabicPeriod"/>
            </a:pPr>
            <a:r>
              <a:rPr lang="ru" sz="1800">
                <a:solidFill>
                  <a:srgbClr val="18181A"/>
                </a:solidFill>
                <a:highlight>
                  <a:srgbClr val="C4D2EC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Прохождение теста для выявления проблемы и подбора Вашего личного психолога.</a:t>
            </a:r>
            <a:endParaRPr sz="1800">
              <a:solidFill>
                <a:srgbClr val="18181A"/>
              </a:solidFill>
              <a:highlight>
                <a:srgbClr val="C4D2EC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18181A"/>
              </a:buClr>
              <a:buSzPts val="1800"/>
              <a:buFont typeface="Times New Roman"/>
              <a:buAutoNum type="arabicPeriod"/>
            </a:pPr>
            <a:r>
              <a:rPr lang="ru" sz="1800">
                <a:solidFill>
                  <a:srgbClr val="18181A"/>
                </a:solidFill>
                <a:highlight>
                  <a:srgbClr val="C4D2EC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Вы можете ознакомится с чем помогают справится наши специалисты.</a:t>
            </a:r>
            <a:endParaRPr sz="1800">
              <a:solidFill>
                <a:srgbClr val="18181A"/>
              </a:solidFill>
              <a:highlight>
                <a:srgbClr val="C4D2EC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18181A"/>
              </a:buClr>
              <a:buSzPts val="1800"/>
              <a:buFont typeface="Times New Roman"/>
              <a:buAutoNum type="arabicPeriod"/>
            </a:pPr>
            <a:r>
              <a:rPr lang="ru" sz="1800">
                <a:solidFill>
                  <a:srgbClr val="18181A"/>
                </a:solidFill>
                <a:highlight>
                  <a:srgbClr val="C4D2EC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Обращение в тех.поддержку.</a:t>
            </a:r>
            <a:endParaRPr sz="1800">
              <a:solidFill>
                <a:srgbClr val="18181A"/>
              </a:solidFill>
              <a:highlight>
                <a:srgbClr val="C4D2EC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7" name="Google Shape;97;p18"/>
          <p:cNvSpPr txBox="1"/>
          <p:nvPr>
            <p:ph type="title"/>
          </p:nvPr>
        </p:nvSpPr>
        <p:spPr>
          <a:xfrm>
            <a:off x="4572000" y="504200"/>
            <a:ext cx="5697300" cy="49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rgbClr val="0000FF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Как будет выглядеть решение:</a:t>
            </a:r>
            <a:endParaRPr b="1">
              <a:solidFill>
                <a:srgbClr val="0000FF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9"/>
          <p:cNvSpPr txBox="1"/>
          <p:nvPr/>
        </p:nvSpPr>
        <p:spPr>
          <a:xfrm>
            <a:off x="592350" y="49525"/>
            <a:ext cx="6852300" cy="7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04" name="Google Shape;104;p19"/>
          <p:cNvSpPr txBox="1"/>
          <p:nvPr/>
        </p:nvSpPr>
        <p:spPr>
          <a:xfrm>
            <a:off x="80800" y="3251700"/>
            <a:ext cx="8099100" cy="14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2"/>
                </a:solidFill>
              </a:rPr>
              <a:t> </a:t>
            </a:r>
            <a:r>
              <a:rPr b="1" lang="ru" sz="3600">
                <a:latin typeface="Times New Roman"/>
                <a:ea typeface="Times New Roman"/>
                <a:cs typeface="Times New Roman"/>
                <a:sym typeface="Times New Roman"/>
              </a:rPr>
              <a:t>мы рады ответить на ваши вопросы!</a:t>
            </a:r>
            <a:endParaRPr b="1" sz="3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